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18"/>
  </p:notesMasterIdLst>
  <p:sldIdLst>
    <p:sldId id="283" r:id="rId2"/>
    <p:sldId id="257" r:id="rId3"/>
    <p:sldId id="282" r:id="rId4"/>
    <p:sldId id="259" r:id="rId5"/>
    <p:sldId id="287" r:id="rId6"/>
    <p:sldId id="288" r:id="rId7"/>
    <p:sldId id="289" r:id="rId8"/>
    <p:sldId id="273" r:id="rId9"/>
    <p:sldId id="262" r:id="rId10"/>
    <p:sldId id="281" r:id="rId11"/>
    <p:sldId id="279" r:id="rId12"/>
    <p:sldId id="284" r:id="rId13"/>
    <p:sldId id="285" r:id="rId14"/>
    <p:sldId id="280" r:id="rId15"/>
    <p:sldId id="277" r:id="rId16"/>
    <p:sldId id="276" r:id="rId1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GoogleSlidesCustomDataVersion2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7" roundtripDataSignature="AMtx7mjt3491jQ7aCoyIz2WXeHKroE7tp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96493C2-F961-AE6C-C78A-A3E397BAC3D1}" v="77" dt="2026-01-24T07:12:45.064"/>
    <p1510:client id="{857E11F3-F11C-6843-C73E-27677A40A984}" v="240" dt="2026-01-24T07:27:37.625"/>
  </p1510:revLst>
</p1510:revInfo>
</file>

<file path=ppt/tableStyles.xml><?xml version="1.0" encoding="utf-8"?>
<a:tblStyleLst xmlns:a="http://schemas.openxmlformats.org/drawingml/2006/main" def="{0AAD8F4D-43EB-41E5-8A38-28AB6DFB1B60}">
  <a:tblStyle styleId="{0AAD8F4D-43EB-41E5-8A38-28AB6DFB1B6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801" autoAdjust="0"/>
    <p:restoredTop sz="94686"/>
  </p:normalViewPr>
  <p:slideViewPr>
    <p:cSldViewPr snapToGrid="0">
      <p:cViewPr varScale="1">
        <p:scale>
          <a:sx n="93" d="100"/>
          <a:sy n="93" d="100"/>
        </p:scale>
        <p:origin x="82" y="2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7" Type="http://customschemas.google.com/relationships/presentationmetadata" Target="meta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279463AA-D7FA-5F7E-C4D0-06BDEDCBB9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A84E3171-2C5C-8738-5718-5608CE1B13A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E16E406D-2512-5EF2-0167-6C89534695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43496662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133DCD37-0C3F-12BB-708C-15A0BFB72A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B3D30803-6188-6E87-DDB6-6562A9E179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EDC8AB23-C1B1-CB09-E0BB-C9AAC48979C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3252247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>
          <a:extLst>
            <a:ext uri="{FF2B5EF4-FFF2-40B4-BE49-F238E27FC236}">
              <a16:creationId xmlns:a16="http://schemas.microsoft.com/office/drawing/2014/main" id="{A63A9C66-2952-903D-83F1-D9F7981B25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>
            <a:extLst>
              <a:ext uri="{FF2B5EF4-FFF2-40B4-BE49-F238E27FC236}">
                <a16:creationId xmlns:a16="http://schemas.microsoft.com/office/drawing/2014/main" id="{DC0C7460-0316-B69D-13B6-FF07EC57B30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>
            <a:extLst>
              <a:ext uri="{FF2B5EF4-FFF2-40B4-BE49-F238E27FC236}">
                <a16:creationId xmlns:a16="http://schemas.microsoft.com/office/drawing/2014/main" id="{0173EAB6-F44B-63ED-F869-2979BED7C5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37131364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>
          <a:extLst>
            <a:ext uri="{FF2B5EF4-FFF2-40B4-BE49-F238E27FC236}">
              <a16:creationId xmlns:a16="http://schemas.microsoft.com/office/drawing/2014/main" id="{466C47D1-19F6-52AF-3914-DD3C990589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>
            <a:extLst>
              <a:ext uri="{FF2B5EF4-FFF2-40B4-BE49-F238E27FC236}">
                <a16:creationId xmlns:a16="http://schemas.microsoft.com/office/drawing/2014/main" id="{ACA1F779-4C2B-4CD1-FBDD-A40F0A32234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>
            <a:extLst>
              <a:ext uri="{FF2B5EF4-FFF2-40B4-BE49-F238E27FC236}">
                <a16:creationId xmlns:a16="http://schemas.microsoft.com/office/drawing/2014/main" id="{40004D30-6E86-E263-D5DA-7577B1C759B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62216939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>
          <a:extLst>
            <a:ext uri="{FF2B5EF4-FFF2-40B4-BE49-F238E27FC236}">
              <a16:creationId xmlns:a16="http://schemas.microsoft.com/office/drawing/2014/main" id="{FB18EFA4-CD13-16C4-504B-6DB7E86CE0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>
            <a:extLst>
              <a:ext uri="{FF2B5EF4-FFF2-40B4-BE49-F238E27FC236}">
                <a16:creationId xmlns:a16="http://schemas.microsoft.com/office/drawing/2014/main" id="{E8E16183-6BFA-E60A-1235-F3BFB1B1F6E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>
            <a:extLst>
              <a:ext uri="{FF2B5EF4-FFF2-40B4-BE49-F238E27FC236}">
                <a16:creationId xmlns:a16="http://schemas.microsoft.com/office/drawing/2014/main" id="{C4420B06-3455-3F20-5E28-90535F24DA2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6517532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Google Shape;304;p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5" name="Google Shape;305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>
          <a:extLst>
            <a:ext uri="{FF2B5EF4-FFF2-40B4-BE49-F238E27FC236}">
              <a16:creationId xmlns:a16="http://schemas.microsoft.com/office/drawing/2014/main" id="{48C2B95B-FB15-C156-6AF1-35B3581816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>
            <a:extLst>
              <a:ext uri="{FF2B5EF4-FFF2-40B4-BE49-F238E27FC236}">
                <a16:creationId xmlns:a16="http://schemas.microsoft.com/office/drawing/2014/main" id="{770A13E9-BC77-63DA-E106-A3FA8022811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>
            <a:extLst>
              <a:ext uri="{FF2B5EF4-FFF2-40B4-BE49-F238E27FC236}">
                <a16:creationId xmlns:a16="http://schemas.microsoft.com/office/drawing/2014/main" id="{29067B0F-2F4F-7081-A661-0AE31BFBB78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260554109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7EF10545-1A46-607A-9459-61E8362FA6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>
            <a:extLst>
              <a:ext uri="{FF2B5EF4-FFF2-40B4-BE49-F238E27FC236}">
                <a16:creationId xmlns:a16="http://schemas.microsoft.com/office/drawing/2014/main" id="{5957A8EB-ADFD-B035-BD54-1E8A3CB366A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>
            <a:extLst>
              <a:ext uri="{FF2B5EF4-FFF2-40B4-BE49-F238E27FC236}">
                <a16:creationId xmlns:a16="http://schemas.microsoft.com/office/drawing/2014/main" id="{A20716EB-D155-31F5-DA5A-E1CD60F5E9F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9355386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9">
          <a:extLst>
            <a:ext uri="{FF2B5EF4-FFF2-40B4-BE49-F238E27FC236}">
              <a16:creationId xmlns:a16="http://schemas.microsoft.com/office/drawing/2014/main" id="{F166C2B5-4668-A97F-2B37-43C42F22723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4:notes">
            <a:extLst>
              <a:ext uri="{FF2B5EF4-FFF2-40B4-BE49-F238E27FC236}">
                <a16:creationId xmlns:a16="http://schemas.microsoft.com/office/drawing/2014/main" id="{1DCE13D3-CED5-0A42-C57E-C51AFD2A625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:notes">
            <a:extLst>
              <a:ext uri="{FF2B5EF4-FFF2-40B4-BE49-F238E27FC236}">
                <a16:creationId xmlns:a16="http://schemas.microsoft.com/office/drawing/2014/main" id="{A05A17E4-5523-52B1-27CC-3C348561855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56440456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11626E4B-E119-2382-6F8F-518641144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0:notes">
            <a:extLst>
              <a:ext uri="{FF2B5EF4-FFF2-40B4-BE49-F238E27FC236}">
                <a16:creationId xmlns:a16="http://schemas.microsoft.com/office/drawing/2014/main" id="{01A6FF9F-971F-6CD8-61F5-25638A5985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0:notes">
            <a:extLst>
              <a:ext uri="{FF2B5EF4-FFF2-40B4-BE49-F238E27FC236}">
                <a16:creationId xmlns:a16="http://schemas.microsoft.com/office/drawing/2014/main" id="{C8EB5C80-6A4B-AE05-9BE0-03B5AF5C22A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2589122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>
          <a:extLst>
            <a:ext uri="{FF2B5EF4-FFF2-40B4-BE49-F238E27FC236}">
              <a16:creationId xmlns:a16="http://schemas.microsoft.com/office/drawing/2014/main" id="{59B870D7-ED5B-C7CD-FB99-2991954CAA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>
            <a:extLst>
              <a:ext uri="{FF2B5EF4-FFF2-40B4-BE49-F238E27FC236}">
                <a16:creationId xmlns:a16="http://schemas.microsoft.com/office/drawing/2014/main" id="{C8B270BB-F67C-52E3-249C-6FE0C237CA9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>
            <a:extLst>
              <a:ext uri="{FF2B5EF4-FFF2-40B4-BE49-F238E27FC236}">
                <a16:creationId xmlns:a16="http://schemas.microsoft.com/office/drawing/2014/main" id="{151B863E-6240-36E9-EB23-2DAA667D25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40798578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0" name="Google Shape;20;p2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2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2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3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3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3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3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3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24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2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2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2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2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2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2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2" name="Google Shape;32;p25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3" name="Google Shape;33;p2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2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2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6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2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39" name="Google Shape;39;p2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0" name="Google Shape;40;p2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1" name="Google Shape;41;p2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2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3" name="Google Shape;43;p2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2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27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2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2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2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2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2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2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2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2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2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2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3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3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3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3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3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3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3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3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3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3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2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2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2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2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  <p:sldLayoutId id="2147483651" r:id="rId2"/>
    <p:sldLayoutId id="2147483652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github.com/lohithj29/MedMonitor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97BF8-B3EC-77A2-9BFD-D66830272D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81583"/>
            <a:ext cx="12192000" cy="2852737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Agentic AI Hackathon: Building Intelligent Agents with IBM Granite and </a:t>
            </a:r>
            <a:r>
              <a:rPr lang="en-US" dirty="0" err="1"/>
              <a:t>LangFlow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FAB85A1-2169-FF43-3E91-E2E8ADA74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0" y="3903663"/>
            <a:ext cx="12192000" cy="1500187"/>
          </a:xfrm>
        </p:spPr>
        <p:txBody>
          <a:bodyPr>
            <a:noAutofit/>
          </a:bodyPr>
          <a:lstStyle/>
          <a:p>
            <a:pPr algn="ctr"/>
            <a:r>
              <a:rPr lang="en-US" sz="9600" b="1" i="1" dirty="0" smtClean="0"/>
              <a:t>TEAM SSS</a:t>
            </a:r>
            <a:endParaRPr lang="en-US" sz="9600" b="1" i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270813B-BF9E-B61A-92D0-FA37C99065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5646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>
          <a:extLst>
            <a:ext uri="{FF2B5EF4-FFF2-40B4-BE49-F238E27FC236}">
              <a16:creationId xmlns:a16="http://schemas.microsoft.com/office/drawing/2014/main" id="{CDF2A78E-5A0E-6814-8AF4-0AE54B0366E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5">
            <a:extLst>
              <a:ext uri="{FF2B5EF4-FFF2-40B4-BE49-F238E27FC236}">
                <a16:creationId xmlns:a16="http://schemas.microsoft.com/office/drawing/2014/main" id="{2A145802-2DD3-EEBA-7D44-210C05B98C91}"/>
              </a:ext>
            </a:extLst>
          </p:cNvPr>
          <p:cNvSpPr/>
          <p:nvPr/>
        </p:nvSpPr>
        <p:spPr>
          <a:xfrm>
            <a:off x="537590" y="551935"/>
            <a:ext cx="5908929" cy="47779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2400" b="1" i="0" u="none" strike="noStrike" cap="none" dirty="0" err="1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Langflow</a:t>
            </a:r>
            <a:r>
              <a:rPr lang="en-US" sz="2400" b="1" i="0" u="none" strike="noStrike" cap="none" dirty="0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 </a:t>
            </a:r>
            <a:r>
              <a:rPr lang="en-US" sz="2400" b="1" i="0" u="none" strike="noStrike" cap="none" dirty="0" smtClean="0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Components </a:t>
            </a:r>
            <a:r>
              <a:rPr lang="en-US" sz="2400" b="1" i="0" u="none" strike="noStrike" cap="none" dirty="0">
                <a:solidFill>
                  <a:srgbClr val="051D3A"/>
                </a:solidFill>
                <a:ea typeface="Times New Roman"/>
                <a:cs typeface="Times New Roman"/>
                <a:sym typeface="Times New Roman"/>
              </a:rPr>
              <a:t>Used </a:t>
            </a:r>
            <a:endParaRPr lang="en-US" sz="2400" b="1" i="0" u="none" strike="noStrike" cap="none" dirty="0">
              <a:solidFill>
                <a:srgbClr val="000000"/>
              </a:solidFill>
              <a:ea typeface="Times New Roman"/>
              <a:cs typeface="Times New Roman"/>
            </a:endParaRPr>
          </a:p>
        </p:txBody>
      </p:sp>
      <p:sp>
        <p:nvSpPr>
          <p:cNvPr id="148" name="Google Shape;148;p5">
            <a:extLst>
              <a:ext uri="{FF2B5EF4-FFF2-40B4-BE49-F238E27FC236}">
                <a16:creationId xmlns:a16="http://schemas.microsoft.com/office/drawing/2014/main" id="{69E3EADC-1EAD-7419-145C-20998925206E}"/>
              </a:ext>
            </a:extLst>
          </p:cNvPr>
          <p:cNvSpPr/>
          <p:nvPr/>
        </p:nvSpPr>
        <p:spPr>
          <a:xfrm>
            <a:off x="2264331" y="6784578"/>
            <a:ext cx="2140744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49" name="Google Shape;149;p5">
            <a:extLst>
              <a:ext uri="{FF2B5EF4-FFF2-40B4-BE49-F238E27FC236}">
                <a16:creationId xmlns:a16="http://schemas.microsoft.com/office/drawing/2014/main" id="{04E5872A-C331-C8F3-5D71-8E953BAAFE03}"/>
              </a:ext>
            </a:extLst>
          </p:cNvPr>
          <p:cNvSpPr/>
          <p:nvPr/>
        </p:nvSpPr>
        <p:spPr>
          <a:xfrm>
            <a:off x="1782604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0" name="Google Shape;150;p5">
            <a:extLst>
              <a:ext uri="{FF2B5EF4-FFF2-40B4-BE49-F238E27FC236}">
                <a16:creationId xmlns:a16="http://schemas.microsoft.com/office/drawing/2014/main" id="{76EF3801-5D99-5EFA-9AA2-AD265775E354}"/>
              </a:ext>
            </a:extLst>
          </p:cNvPr>
          <p:cNvSpPr/>
          <p:nvPr/>
        </p:nvSpPr>
        <p:spPr>
          <a:xfrm>
            <a:off x="5732383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5">
            <a:extLst>
              <a:ext uri="{FF2B5EF4-FFF2-40B4-BE49-F238E27FC236}">
                <a16:creationId xmlns:a16="http://schemas.microsoft.com/office/drawing/2014/main" id="{DAD76A8A-9F2C-9EA9-25E9-40CD0FFAA869}"/>
              </a:ext>
            </a:extLst>
          </p:cNvPr>
          <p:cNvSpPr/>
          <p:nvPr/>
        </p:nvSpPr>
        <p:spPr>
          <a:xfrm>
            <a:off x="5077301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2" name="Google Shape;152;p5">
            <a:extLst>
              <a:ext uri="{FF2B5EF4-FFF2-40B4-BE49-F238E27FC236}">
                <a16:creationId xmlns:a16="http://schemas.microsoft.com/office/drawing/2014/main" id="{8D9C4260-2673-337C-C898-4C22E0F8FD65}"/>
              </a:ext>
            </a:extLst>
          </p:cNvPr>
          <p:cNvSpPr/>
          <p:nvPr/>
        </p:nvSpPr>
        <p:spPr>
          <a:xfrm>
            <a:off x="9027081" y="6784578"/>
            <a:ext cx="1793915" cy="2241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09375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3" name="Google Shape;153;p5">
            <a:extLst>
              <a:ext uri="{FF2B5EF4-FFF2-40B4-BE49-F238E27FC236}">
                <a16:creationId xmlns:a16="http://schemas.microsoft.com/office/drawing/2014/main" id="{6167C3C6-3747-E373-84C3-3927C443B067}"/>
              </a:ext>
            </a:extLst>
          </p:cNvPr>
          <p:cNvSpPr/>
          <p:nvPr/>
        </p:nvSpPr>
        <p:spPr>
          <a:xfrm>
            <a:off x="8371999" y="7100213"/>
            <a:ext cx="3104198" cy="7318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ctr" rtl="0">
              <a:lnSpc>
                <a:spcPct val="11875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endParaRPr sz="1600" b="0" i="0" u="none" strike="noStrike" cap="none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BB86949-7ED1-C43B-B1E3-5122BB67A596}"/>
              </a:ext>
            </a:extLst>
          </p:cNvPr>
          <p:cNvSpPr txBox="1"/>
          <p:nvPr/>
        </p:nvSpPr>
        <p:spPr>
          <a:xfrm>
            <a:off x="621792" y="1389888"/>
            <a:ext cx="8823960" cy="63401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Chat Input Block</a:t>
            </a:r>
            <a:endParaRPr lang="en-US" dirty="0"/>
          </a:p>
          <a:p>
            <a:pPr lvl="1"/>
            <a:r>
              <a:rPr lang="en-US" dirty="0"/>
              <a:t>Accepts structured patient and medication data generated from the UI.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IBM watsonx.ai (Granite Model) Block</a:t>
            </a:r>
            <a:endParaRPr lang="en-US" dirty="0"/>
          </a:p>
          <a:p>
            <a:pPr lvl="1"/>
            <a:r>
              <a:rPr lang="en-US" dirty="0"/>
              <a:t>Acts as the core language model for all agents.</a:t>
            </a:r>
          </a:p>
          <a:p>
            <a:pPr lvl="1"/>
            <a:r>
              <a:rPr lang="en-US" dirty="0"/>
              <a:t>Generates safe, assistive, and non‑diagnostic outputs.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System Message Block</a:t>
            </a:r>
            <a:endParaRPr lang="en-US" dirty="0"/>
          </a:p>
          <a:p>
            <a:pPr lvl="1"/>
            <a:r>
              <a:rPr lang="en-US" dirty="0"/>
              <a:t>Defines global rules such as non‑repetition, short responses, and ethical constraints.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Agent 1 – Medication Data Analysis Agent</a:t>
            </a:r>
            <a:endParaRPr lang="en-US" dirty="0"/>
          </a:p>
          <a:p>
            <a:pPr lvl="1"/>
            <a:r>
              <a:rPr lang="en-US" dirty="0"/>
              <a:t>Analyzes each medicine and explains its general purpose.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Agent 2 – Adherence Risk Detection Agent</a:t>
            </a:r>
            <a:endParaRPr lang="en-US" dirty="0"/>
          </a:p>
          <a:p>
            <a:pPr lvl="1"/>
            <a:r>
              <a:rPr lang="en-US" dirty="0"/>
              <a:t>Identifies missed‑dose patterns and assigns adherence risk levels.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Agent 3 – Reminder &amp; Weekly Insight Agent</a:t>
            </a:r>
            <a:endParaRPr lang="en-US" dirty="0"/>
          </a:p>
          <a:p>
            <a:pPr lvl="1"/>
            <a:r>
              <a:rPr lang="en-US" dirty="0"/>
              <a:t>Generates short reminders and educational insights per medicine.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Search API Block</a:t>
            </a:r>
            <a:endParaRPr lang="en-US" dirty="0"/>
          </a:p>
          <a:p>
            <a:pPr lvl="1"/>
            <a:r>
              <a:rPr lang="en-US" dirty="0"/>
              <a:t>Retrieves medication adherence best‑practice information for RAG.</a:t>
            </a:r>
          </a:p>
          <a:p>
            <a:pPr lvl="1"/>
            <a:r>
              <a:rPr lang="en-US" dirty="0"/>
              <a:t>Ensures factual and up‑to‑date educational content.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URL Loader Block</a:t>
            </a:r>
            <a:endParaRPr lang="en-US" dirty="0"/>
          </a:p>
          <a:p>
            <a:pPr lvl="1"/>
            <a:r>
              <a:rPr lang="en-US" dirty="0"/>
              <a:t>Fetches trusted healthcare and patient education resources.</a:t>
            </a:r>
          </a:p>
          <a:p>
            <a:pPr lvl="1"/>
            <a:r>
              <a:rPr lang="en-US" dirty="0"/>
              <a:t>Supports accurate weekly educational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Output / Chat Output Block</a:t>
            </a:r>
            <a:endParaRPr lang="en-US" dirty="0"/>
          </a:p>
          <a:p>
            <a:pPr lvl="1"/>
            <a:r>
              <a:rPr lang="en-US" dirty="0"/>
              <a:t>Displays final structured results for the end user.</a:t>
            </a:r>
          </a:p>
          <a:p>
            <a:pPr marL="342900" indent="-342900">
              <a:buAutoNum type="arabicParenR" startAt="3"/>
            </a:pPr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 </a:t>
            </a:r>
            <a:endParaRPr lang="en-IN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55A7959-9FC6-1DAE-7A47-36165450EF1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5263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CA6090C0-0478-84F9-6D20-717B6FEB73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079FEC-4447-C4FA-64A4-CB532564DAF6}"/>
              </a:ext>
            </a:extLst>
          </p:cNvPr>
          <p:cNvSpPr txBox="1"/>
          <p:nvPr/>
        </p:nvSpPr>
        <p:spPr>
          <a:xfrm>
            <a:off x="838779" y="200739"/>
            <a:ext cx="4684069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smtClean="0"/>
              <a:t>User Interface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73ADE60-811A-97E9-24FE-F2F7F61FA4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0953" y="445511"/>
            <a:ext cx="2690093" cy="59669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2501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9E2832E4-AC39-7A49-D4B6-C1A4B148EC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D23FCBA-FC00-378F-C117-12DC1F4FD6E0}"/>
              </a:ext>
            </a:extLst>
          </p:cNvPr>
          <p:cNvSpPr txBox="1"/>
          <p:nvPr/>
        </p:nvSpPr>
        <p:spPr>
          <a:xfrm>
            <a:off x="1065320" y="138955"/>
            <a:ext cx="5466663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smtClean="0"/>
              <a:t>Input Extracted by UI</a:t>
            </a:r>
            <a:endParaRPr lang="en-US" sz="24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9B59E40-7B3E-CFB4-3FD9-6C10E068F0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97924" y="1095632"/>
            <a:ext cx="9860692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800" dirty="0"/>
              <a:t>System Date (Today): 02-Feb-2026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Patient Profile:</a:t>
            </a:r>
          </a:p>
          <a:p>
            <a:pPr algn="ctr"/>
            <a:r>
              <a:rPr lang="en-US" sz="800" dirty="0"/>
              <a:t>Patient Name: KISHOR</a:t>
            </a:r>
          </a:p>
          <a:p>
            <a:pPr algn="ctr"/>
            <a:r>
              <a:rPr lang="en-US" sz="800" dirty="0"/>
              <a:t>Age: 22</a:t>
            </a:r>
          </a:p>
          <a:p>
            <a:pPr algn="ctr"/>
            <a:r>
              <a:rPr lang="en-US" sz="800" dirty="0"/>
              <a:t>Chronic Condition: ALZHEIMER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Refill History:</a:t>
            </a:r>
          </a:p>
          <a:p>
            <a:pPr algn="ctr"/>
            <a:r>
              <a:rPr lang="en-US" sz="800" dirty="0"/>
              <a:t>Last Refill Date: 15-Jan-2026</a:t>
            </a:r>
          </a:p>
          <a:p>
            <a:pPr algn="ctr"/>
            <a:r>
              <a:rPr lang="en-US" sz="800" dirty="0"/>
              <a:t>Days of Supply: 30</a:t>
            </a:r>
          </a:p>
          <a:p>
            <a:pPr algn="ctr"/>
            <a:r>
              <a:rPr lang="en-US" sz="800" dirty="0"/>
              <a:t>Refill Managed By: Caregiver</a:t>
            </a:r>
          </a:p>
          <a:p>
            <a:pPr algn="ctr"/>
            <a:r>
              <a:rPr lang="en-US" sz="800" dirty="0"/>
              <a:t>Refill Timeliness: On time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Medication Intake Log (7 Days):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DONEPEZIL:</a:t>
            </a:r>
          </a:p>
          <a:p>
            <a:pPr algn="ctr"/>
            <a:r>
              <a:rPr lang="en-US" sz="800" dirty="0"/>
              <a:t>Day 1: Taken</a:t>
            </a:r>
          </a:p>
          <a:p>
            <a:pPr algn="ctr"/>
            <a:r>
              <a:rPr lang="en-US" sz="800" dirty="0"/>
              <a:t>Day 2: Taken</a:t>
            </a:r>
          </a:p>
          <a:p>
            <a:pPr algn="ctr"/>
            <a:r>
              <a:rPr lang="en-US" sz="800" dirty="0"/>
              <a:t>Day 3: Taken</a:t>
            </a:r>
          </a:p>
          <a:p>
            <a:pPr algn="ctr"/>
            <a:r>
              <a:rPr lang="en-US" sz="800" dirty="0"/>
              <a:t>Day 4: Taken</a:t>
            </a:r>
          </a:p>
          <a:p>
            <a:pPr algn="ctr"/>
            <a:r>
              <a:rPr lang="en-US" sz="800" dirty="0"/>
              <a:t>Day 5: Taken</a:t>
            </a:r>
          </a:p>
          <a:p>
            <a:pPr algn="ctr"/>
            <a:r>
              <a:rPr lang="en-US" sz="800" dirty="0"/>
              <a:t>Day 6: Missed</a:t>
            </a:r>
          </a:p>
          <a:p>
            <a:pPr algn="ctr"/>
            <a:r>
              <a:rPr lang="en-US" sz="800" dirty="0"/>
              <a:t>Day 7: Missed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MEMANTINE:</a:t>
            </a:r>
          </a:p>
          <a:p>
            <a:pPr algn="ctr"/>
            <a:r>
              <a:rPr lang="en-US" sz="800" dirty="0"/>
              <a:t>Day 1: Missed</a:t>
            </a:r>
          </a:p>
          <a:p>
            <a:pPr algn="ctr"/>
            <a:r>
              <a:rPr lang="en-US" sz="800" dirty="0"/>
              <a:t>Day 2: Missed</a:t>
            </a:r>
          </a:p>
          <a:p>
            <a:pPr algn="ctr"/>
            <a:r>
              <a:rPr lang="en-US" sz="800" dirty="0"/>
              <a:t>Day 3: Missed</a:t>
            </a:r>
          </a:p>
          <a:p>
            <a:pPr algn="ctr"/>
            <a:r>
              <a:rPr lang="en-US" sz="800" dirty="0"/>
              <a:t>Day 4: Missed</a:t>
            </a:r>
          </a:p>
          <a:p>
            <a:pPr algn="ctr"/>
            <a:r>
              <a:rPr lang="en-US" sz="800" dirty="0"/>
              <a:t>Day 5: Taken</a:t>
            </a:r>
          </a:p>
          <a:p>
            <a:pPr algn="ctr"/>
            <a:r>
              <a:rPr lang="en-US" sz="800" dirty="0"/>
              <a:t>Day 6: Taken</a:t>
            </a:r>
          </a:p>
          <a:p>
            <a:pPr algn="ctr"/>
            <a:r>
              <a:rPr lang="en-US" sz="800" dirty="0"/>
              <a:t>Day 7: Taken</a:t>
            </a:r>
          </a:p>
          <a:p>
            <a:pPr algn="ctr"/>
            <a:endParaRPr lang="en-US" sz="800" dirty="0"/>
          </a:p>
          <a:p>
            <a:pPr algn="ctr"/>
            <a:r>
              <a:rPr lang="en-US" sz="800" dirty="0"/>
              <a:t>GALANTAMINE:</a:t>
            </a:r>
          </a:p>
          <a:p>
            <a:pPr algn="ctr"/>
            <a:r>
              <a:rPr lang="en-US" sz="800" dirty="0"/>
              <a:t>Day 1: Taken</a:t>
            </a:r>
          </a:p>
          <a:p>
            <a:pPr algn="ctr"/>
            <a:r>
              <a:rPr lang="en-US" sz="800" dirty="0"/>
              <a:t>Day 2: Taken</a:t>
            </a:r>
          </a:p>
          <a:p>
            <a:pPr algn="ctr"/>
            <a:r>
              <a:rPr lang="en-US" sz="800" dirty="0"/>
              <a:t>Day 3: Taken</a:t>
            </a:r>
          </a:p>
          <a:p>
            <a:pPr algn="ctr"/>
            <a:r>
              <a:rPr lang="en-US" sz="800" dirty="0"/>
              <a:t>Day 4: Taken</a:t>
            </a:r>
          </a:p>
          <a:p>
            <a:pPr algn="ctr"/>
            <a:r>
              <a:rPr lang="en-US" sz="800" dirty="0"/>
              <a:t>Day 5: Taken</a:t>
            </a:r>
          </a:p>
          <a:p>
            <a:pPr algn="ctr"/>
            <a:r>
              <a:rPr lang="en-US" sz="800" dirty="0"/>
              <a:t>Day 6: Missed</a:t>
            </a:r>
          </a:p>
          <a:p>
            <a:pPr algn="ctr"/>
            <a:r>
              <a:rPr lang="en-US" sz="800" dirty="0"/>
              <a:t>Day 7: Missed</a:t>
            </a:r>
            <a:endParaRPr lang="en-IN" sz="800" dirty="0"/>
          </a:p>
        </p:txBody>
      </p:sp>
    </p:spTree>
    <p:extLst>
      <p:ext uri="{BB962C8B-B14F-4D97-AF65-F5344CB8AC3E}">
        <p14:creationId xmlns:p14="http://schemas.microsoft.com/office/powerpoint/2010/main" val="795043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>
          <a:extLst>
            <a:ext uri="{FF2B5EF4-FFF2-40B4-BE49-F238E27FC236}">
              <a16:creationId xmlns:a16="http://schemas.microsoft.com/office/drawing/2014/main" id="{41ACF88B-2F75-CE59-3114-C1537EDD659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FFE5FD7-2292-570F-1397-1E9287F8CB9D}"/>
              </a:ext>
            </a:extLst>
          </p:cNvPr>
          <p:cNvSpPr txBox="1"/>
          <p:nvPr/>
        </p:nvSpPr>
        <p:spPr>
          <a:xfrm>
            <a:off x="1065320" y="138955"/>
            <a:ext cx="5260717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 smtClean="0"/>
              <a:t>Output</a:t>
            </a:r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9872FD1-7A0B-E5B9-638C-B95C4CCFE9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sp>
        <p:nvSpPr>
          <p:cNvPr id="4" name="AutoShape 2" descr="blob:https://web.whatsapp.com/edf4e0ff-320f-49ea-8db9-41845cf7992b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6780" y="750692"/>
            <a:ext cx="11434119" cy="5273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56843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>
          <a:extLst>
            <a:ext uri="{FF2B5EF4-FFF2-40B4-BE49-F238E27FC236}">
              <a16:creationId xmlns:a16="http://schemas.microsoft.com/office/drawing/2014/main" id="{6FA0F82B-7EE5-EAB0-F470-130BDAC82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>
            <a:extLst>
              <a:ext uri="{FF2B5EF4-FFF2-40B4-BE49-F238E27FC236}">
                <a16:creationId xmlns:a16="http://schemas.microsoft.com/office/drawing/2014/main" id="{0668C6FD-577A-7288-5642-1AFC22BD04F2}"/>
              </a:ext>
            </a:extLst>
          </p:cNvPr>
          <p:cNvSpPr/>
          <p:nvPr/>
        </p:nvSpPr>
        <p:spPr>
          <a:xfrm>
            <a:off x="1218724" y="420729"/>
            <a:ext cx="6444496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3500" b="1" i="0" u="none" strike="noStrike" cap="none" dirty="0">
                <a:solidFill>
                  <a:srgbClr val="051D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Future Scope </a:t>
            </a:r>
            <a:endParaRPr sz="3500" b="1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18">
            <a:extLst>
              <a:ext uri="{FF2B5EF4-FFF2-40B4-BE49-F238E27FC236}">
                <a16:creationId xmlns:a16="http://schemas.microsoft.com/office/drawing/2014/main" id="{EAFA16CB-0A72-5AC5-69A0-ABF4A752B43F}"/>
              </a:ext>
            </a:extLst>
          </p:cNvPr>
          <p:cNvSpPr/>
          <p:nvPr/>
        </p:nvSpPr>
        <p:spPr>
          <a:xfrm>
            <a:off x="1282732" y="1393947"/>
            <a:ext cx="9214580" cy="4277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with </a:t>
            </a:r>
            <a:r>
              <a:rPr lang="en-US" sz="2400" b="1" dirty="0"/>
              <a:t>wearables and mobile health apps</a:t>
            </a:r>
            <a:r>
              <a:rPr lang="en-US" sz="2400" dirty="0"/>
              <a:t> for real‑time adherence tracking.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Support for </a:t>
            </a:r>
            <a:r>
              <a:rPr lang="en-US" sz="2400" b="1" dirty="0"/>
              <a:t>multilingual outputs</a:t>
            </a:r>
            <a:r>
              <a:rPr lang="en-US" sz="2400" dirty="0"/>
              <a:t> to reach diverse patient groups.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Trend analysis over longer periods (monthly / quarterly adherence).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Personalized reminder strategies based on patient behavior.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Dashboard views for caregivers and healthcare organizations.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Integration with EHR systems (educational insights only).</a:t>
            </a: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lang="en-US" sz="1850" dirty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>
            <a:extLst>
              <a:ext uri="{FF2B5EF4-FFF2-40B4-BE49-F238E27FC236}">
                <a16:creationId xmlns:a16="http://schemas.microsoft.com/office/drawing/2014/main" id="{B888011B-E4AC-77DB-4A60-BE2C891C49F5}"/>
              </a:ext>
            </a:extLst>
          </p:cNvPr>
          <p:cNvSpPr/>
          <p:nvPr/>
        </p:nvSpPr>
        <p:spPr>
          <a:xfrm>
            <a:off x="1218724" y="3360216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18">
            <a:extLst>
              <a:ext uri="{FF2B5EF4-FFF2-40B4-BE49-F238E27FC236}">
                <a16:creationId xmlns:a16="http://schemas.microsoft.com/office/drawing/2014/main" id="{91F05971-9256-10B5-6575-4E7C679C6DAA}"/>
              </a:ext>
            </a:extLst>
          </p:cNvPr>
          <p:cNvSpPr/>
          <p:nvPr/>
        </p:nvSpPr>
        <p:spPr>
          <a:xfrm>
            <a:off x="1218724" y="4395464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2" name="Google Shape;282;p18">
            <a:extLst>
              <a:ext uri="{FF2B5EF4-FFF2-40B4-BE49-F238E27FC236}">
                <a16:creationId xmlns:a16="http://schemas.microsoft.com/office/drawing/2014/main" id="{F1C3EBC2-438F-C150-9ABF-F14321C2CC5C}"/>
              </a:ext>
            </a:extLst>
          </p:cNvPr>
          <p:cNvSpPr/>
          <p:nvPr/>
        </p:nvSpPr>
        <p:spPr>
          <a:xfrm>
            <a:off x="1218724" y="5430713"/>
            <a:ext cx="7468553" cy="3830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r>
              <a:rPr lang="en-US" sz="1850" b="0" i="0" u="none" strike="noStrike" cap="none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·</a:t>
            </a: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96DCFED-2C83-7A17-CDB2-A4F4D4BBD1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7067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>
          <a:extLst>
            <a:ext uri="{FF2B5EF4-FFF2-40B4-BE49-F238E27FC236}">
              <a16:creationId xmlns:a16="http://schemas.microsoft.com/office/drawing/2014/main" id="{55016524-E738-3D8C-3BB2-B0BE7C6653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>
            <a:extLst>
              <a:ext uri="{FF2B5EF4-FFF2-40B4-BE49-F238E27FC236}">
                <a16:creationId xmlns:a16="http://schemas.microsoft.com/office/drawing/2014/main" id="{D62F03A8-A8A8-CB93-006E-7173DC866F6F}"/>
              </a:ext>
            </a:extLst>
          </p:cNvPr>
          <p:cNvSpPr/>
          <p:nvPr/>
        </p:nvSpPr>
        <p:spPr>
          <a:xfrm>
            <a:off x="1218724" y="420729"/>
            <a:ext cx="6444496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3500" b="1" i="0" u="none" strike="noStrike" cap="none" dirty="0">
                <a:solidFill>
                  <a:srgbClr val="051D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Git Hub Link</a:t>
            </a:r>
            <a:endParaRPr sz="3500" b="1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>
            <a:extLst>
              <a:ext uri="{FF2B5EF4-FFF2-40B4-BE49-F238E27FC236}">
                <a16:creationId xmlns:a16="http://schemas.microsoft.com/office/drawing/2014/main" id="{A4423EF4-BB52-2693-03DD-9F7D92D05218}"/>
              </a:ext>
            </a:extLst>
          </p:cNvPr>
          <p:cNvSpPr/>
          <p:nvPr/>
        </p:nvSpPr>
        <p:spPr>
          <a:xfrm>
            <a:off x="230660" y="1672281"/>
            <a:ext cx="11730682" cy="38882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lvl="0" algn="ctr">
              <a:lnSpc>
                <a:spcPct val="162162"/>
              </a:lnSpc>
              <a:buClr>
                <a:srgbClr val="2B3541"/>
              </a:buClr>
              <a:buSzPts val="1850"/>
            </a:pPr>
            <a:endParaRPr lang="en-US" sz="5400" dirty="0" smtClean="0">
              <a:solidFill>
                <a:srgbClr val="2B354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ctr">
              <a:lnSpc>
                <a:spcPct val="162162"/>
              </a:lnSpc>
              <a:buClr>
                <a:srgbClr val="2B3541"/>
              </a:buClr>
              <a:buSzPts val="1850"/>
            </a:pPr>
            <a:r>
              <a:rPr lang="en-US" sz="5400" dirty="0" smtClean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https</a:t>
            </a:r>
            <a:r>
              <a:rPr lang="en-US" sz="5400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://</a:t>
            </a:r>
            <a:r>
              <a:rPr lang="en-US" sz="5400" dirty="0">
                <a:solidFill>
                  <a:srgbClr val="2B3541"/>
                </a:solidFill>
                <a:latin typeface="Times New Roman"/>
                <a:ea typeface="Times New Roman"/>
                <a:cs typeface="Times New Roman"/>
                <a:sym typeface="Times New Roman"/>
                <a:hlinkClick r:id="rId3" action="ppaction://hlinkfile"/>
              </a:rPr>
              <a:t>github.com/lohithj29/MedMonitor</a:t>
            </a:r>
            <a:endParaRPr sz="540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B8925A06-F7F9-F25E-EBB3-1891B33446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4848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0" name="Google Shape;310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2190302"/>
            <a:ext cx="12192000" cy="2477396"/>
          </a:xfrm>
          <a:prstGeom prst="rect">
            <a:avLst/>
          </a:prstGeom>
          <a:noFill/>
          <a:ln>
            <a:noFill/>
          </a:ln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BA9DDD0D-7A91-1E4E-00BA-F7FF05ABF7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2"/>
          <p:cNvSpPr/>
          <p:nvPr/>
        </p:nvSpPr>
        <p:spPr>
          <a:xfrm>
            <a:off x="690624" y="4425370"/>
            <a:ext cx="10795794" cy="1992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Calibri"/>
              <a:buNone/>
            </a:pPr>
            <a:endParaRPr sz="1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-1" y="187570"/>
            <a:ext cx="12192001" cy="10547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2060"/>
              </a:buClr>
              <a:buSzPts val="3200"/>
              <a:buFont typeface="Times New Roman"/>
              <a:buNone/>
            </a:pPr>
            <a:r>
              <a:rPr lang="en-US" sz="4400" b="1" i="0" u="none" strike="noStrike" cap="none" dirty="0">
                <a:solidFill>
                  <a:srgbClr val="00206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Details of Team members</a:t>
            </a:r>
            <a:endParaRPr sz="4400" b="1" i="0" u="none" strike="noStrike" cap="none" dirty="0">
              <a:solidFill>
                <a:srgbClr val="00206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graphicFrame>
        <p:nvGraphicFramePr>
          <p:cNvPr id="96" name="Google Shape;96;p2"/>
          <p:cNvGraphicFramePr/>
          <p:nvPr>
            <p:extLst>
              <p:ext uri="{D42A27DB-BD31-4B8C-83A1-F6EECF244321}">
                <p14:modId xmlns:p14="http://schemas.microsoft.com/office/powerpoint/2010/main" val="1009415709"/>
              </p:ext>
            </p:extLst>
          </p:nvPr>
        </p:nvGraphicFramePr>
        <p:xfrm>
          <a:off x="-1" y="1430214"/>
          <a:ext cx="12192001" cy="4503048"/>
        </p:xfrm>
        <a:graphic>
          <a:graphicData uri="http://schemas.openxmlformats.org/drawingml/2006/table">
            <a:tbl>
              <a:tblPr>
                <a:noFill/>
                <a:tableStyleId>{0AAD8F4D-43EB-41E5-8A38-28AB6DFB1B60}</a:tableStyleId>
              </a:tblPr>
              <a:tblGrid>
                <a:gridCol w="267960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170799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170799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3170799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961939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u="none" strike="noStrike" cap="none" dirty="0">
                          <a:latin typeface="+mj-lt"/>
                        </a:rPr>
                        <a:t>TEAM MEMBER NAME</a:t>
                      </a:r>
                      <a:endParaRPr sz="2400" b="0" u="none" strike="noStrike" cap="none" dirty="0"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b="0" u="none" strike="noStrike" cap="none" dirty="0">
                          <a:latin typeface="+mj-lt"/>
                        </a:rPr>
                        <a:t>Recent Passport Photo</a:t>
                      </a:r>
                      <a:endParaRPr sz="2400" b="0" u="none" strike="noStrike" cap="none" dirty="0"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2400" b="0" u="none" strike="noStrike" cap="none" dirty="0">
                          <a:solidFill>
                            <a:schemeClr val="tx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Email ID </a:t>
                      </a:r>
                      <a:endParaRPr sz="2400" b="0" u="none" strike="noStrike" cap="none" dirty="0">
                        <a:solidFill>
                          <a:schemeClr val="tx1"/>
                        </a:solidFill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2400" b="0" u="none" strike="noStrike" cap="none" dirty="0">
                          <a:solidFill>
                            <a:schemeClr val="tx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Phone number</a:t>
                      </a:r>
                      <a:endParaRPr sz="2400" b="0" dirty="0">
                        <a:solidFill>
                          <a:schemeClr val="tx1"/>
                        </a:solidFill>
                        <a:latin typeface="+mj-lt"/>
                      </a:endParaRPr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lt1"/>
                        </a:buClr>
                        <a:buSzPts val="1800"/>
                        <a:buFont typeface="Calibri"/>
                        <a:buNone/>
                      </a:pPr>
                      <a:r>
                        <a:rPr lang="en-US" sz="2400" b="0" u="none" strike="noStrike" cap="none" dirty="0">
                          <a:solidFill>
                            <a:schemeClr val="tx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[WhatsApp]</a:t>
                      </a:r>
                      <a:r>
                        <a:rPr lang="en-US" sz="2400" b="0" u="none" strike="noStrike" cap="none" dirty="0">
                          <a:solidFill>
                            <a:schemeClr val="lt1"/>
                          </a:solidFill>
                          <a:latin typeface="+mj-lt"/>
                          <a:ea typeface="Calibri"/>
                          <a:cs typeface="Calibri"/>
                          <a:sym typeface="Calibri"/>
                        </a:rPr>
                        <a:t> </a:t>
                      </a:r>
                      <a:endParaRPr sz="2400" b="0" u="none" strike="noStrike" cap="none" dirty="0">
                        <a:latin typeface="+mj-lt"/>
                      </a:endParaRPr>
                    </a:p>
                  </a:txBody>
                  <a:tcPr marL="91450" marR="91450" marT="45725" marB="45725" anchor="ctr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5B9BD5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66593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 smtClean="0"/>
                        <a:t>LOHITH J</a:t>
                      </a:r>
                      <a:endParaRPr sz="2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dirty="0" smtClean="0"/>
                        <a:t>lohithjayarama@gmail.com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 smtClean="0"/>
                    </a:p>
                    <a:p>
                      <a:pPr algn="ctr"/>
                      <a:endParaRPr lang="en-IN" dirty="0" smtClean="0"/>
                    </a:p>
                    <a:p>
                      <a:pPr algn="ctr"/>
                      <a:r>
                        <a:rPr lang="en-IN" dirty="0" smtClean="0"/>
                        <a:t>+91 99804 10357</a:t>
                      </a:r>
                      <a:endParaRPr lang="en-IN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194486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 smtClean="0"/>
                        <a:t>MAHESH N</a:t>
                      </a:r>
                      <a:endParaRPr sz="2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dirty="0" smtClean="0"/>
                        <a:t>mahesh.mnraj@gmail.com</a:t>
                      </a:r>
                      <a:endParaRPr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 smtClean="0"/>
                    </a:p>
                    <a:p>
                      <a:pPr algn="ctr"/>
                      <a:endParaRPr lang="en-IN" dirty="0" smtClean="0"/>
                    </a:p>
                    <a:p>
                      <a:pPr algn="ctr"/>
                      <a:r>
                        <a:rPr lang="en-IN" dirty="0" smtClean="0"/>
                        <a:t>+91 91480 47775</a:t>
                      </a:r>
                      <a:endParaRPr lang="en-IN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9EFF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18003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US" sz="2400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 dirty="0" smtClean="0"/>
                        <a:t>KISHOR V S</a:t>
                      </a:r>
                      <a:endParaRPr sz="2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800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lang="en-IN" sz="1800" dirty="0" smtClean="0"/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IN" sz="1400" dirty="0" smtClean="0"/>
                        <a:t>kishor1kishor112004@gmail.com</a:t>
                      </a:r>
                      <a:endParaRPr sz="1400" dirty="0"/>
                    </a:p>
                  </a:txBody>
                  <a:tcPr marL="91450" marR="91450" marT="45725" marB="45725">
                    <a:lnL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IN" dirty="0" smtClean="0"/>
                    </a:p>
                    <a:p>
                      <a:pPr algn="ctr"/>
                      <a:r>
                        <a:rPr lang="en-IN" dirty="0" smtClean="0"/>
                        <a:t>+91 72598 36195</a:t>
                      </a:r>
                      <a:endParaRPr lang="en-IN" dirty="0"/>
                    </a:p>
                  </a:txBody>
                  <a:tcPr marL="91450" marR="91450" marT="45725" marB="45725"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12700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0D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pic>
        <p:nvPicPr>
          <p:cNvPr id="4" name="Picture 3">
            <a:extLst>
              <a:ext uri="{FF2B5EF4-FFF2-40B4-BE49-F238E27FC236}">
                <a16:creationId xmlns:a16="http://schemas.microsoft.com/office/drawing/2014/main" id="{93071BE8-5070-42BA-3450-6F0039B853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4"/>
          <a:srcRect t="11476" r="9827"/>
          <a:stretch/>
        </p:blipFill>
        <p:spPr>
          <a:xfrm>
            <a:off x="3674073" y="4753232"/>
            <a:ext cx="1194487" cy="118003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l="5292" t="2842" r="4750" b="1383"/>
          <a:stretch/>
        </p:blipFill>
        <p:spPr>
          <a:xfrm>
            <a:off x="3760571" y="2430162"/>
            <a:ext cx="1021493" cy="112034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74073" y="3550508"/>
            <a:ext cx="1194487" cy="1202724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>
          <a:extLst>
            <a:ext uri="{FF2B5EF4-FFF2-40B4-BE49-F238E27FC236}">
              <a16:creationId xmlns:a16="http://schemas.microsoft.com/office/drawing/2014/main" id="{F4C0A7C6-2888-EA53-35AB-4072E6B1FD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6F6745E-14BA-0766-CE1E-32E29663832D}"/>
              </a:ext>
            </a:extLst>
          </p:cNvPr>
          <p:cNvSpPr txBox="1"/>
          <p:nvPr/>
        </p:nvSpPr>
        <p:spPr>
          <a:xfrm>
            <a:off x="749643" y="1452331"/>
            <a:ext cx="10626812" cy="40934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Problem Statement 8: </a:t>
            </a:r>
            <a:r>
              <a:rPr lang="en-US" sz="2000" b="1" dirty="0"/>
              <a:t>AI-Assisted Medication Adherence Monitoring System </a:t>
            </a:r>
            <a:endParaRPr lang="en-US" sz="2000" b="1" dirty="0" smtClean="0"/>
          </a:p>
          <a:p>
            <a:endParaRPr lang="en-US" sz="2000" b="1" dirty="0" smtClean="0"/>
          </a:p>
          <a:p>
            <a:r>
              <a:rPr lang="en-US" sz="2000" b="1" dirty="0" smtClean="0"/>
              <a:t>The Challenge</a:t>
            </a:r>
            <a:endParaRPr lang="en-US" sz="2000" dirty="0"/>
          </a:p>
          <a:p>
            <a:r>
              <a:rPr lang="en-US" sz="2000" dirty="0"/>
              <a:t>Medication non-adherence is a major challenge in chronic disease management, as patients often struggle with:</a:t>
            </a:r>
          </a:p>
          <a:p>
            <a:r>
              <a:rPr lang="en-US" sz="2000" b="1" dirty="0"/>
              <a:t>Inconsistent intake</a:t>
            </a:r>
            <a:r>
              <a:rPr lang="en-US" sz="2000" dirty="0"/>
              <a:t> – forgetting doses or skipping medications due to complex schedules.</a:t>
            </a:r>
          </a:p>
          <a:p>
            <a:r>
              <a:rPr lang="en-US" sz="2000" b="1" dirty="0"/>
              <a:t>Refill gaps</a:t>
            </a:r>
            <a:r>
              <a:rPr lang="en-US" sz="2000" dirty="0"/>
              <a:t> – running out of prescriptions without timely renewals.</a:t>
            </a:r>
          </a:p>
          <a:p>
            <a:r>
              <a:rPr lang="en-US" sz="2000" b="1" dirty="0"/>
              <a:t>Behavioral barriers</a:t>
            </a:r>
            <a:r>
              <a:rPr lang="en-US" sz="2000" dirty="0"/>
              <a:t> – side effect concerns, forgetfulness, or lifestyle conflicts.</a:t>
            </a:r>
          </a:p>
          <a:p>
            <a:r>
              <a:rPr lang="en-US" sz="2000" b="1" dirty="0"/>
              <a:t>Lack of monitoring</a:t>
            </a:r>
            <a:r>
              <a:rPr lang="en-US" sz="2000" dirty="0"/>
              <a:t> – no continuous visibility into adherence patterns for healthcare providers.</a:t>
            </a:r>
          </a:p>
          <a:p>
            <a:r>
              <a:rPr lang="en-US" sz="2000" dirty="0"/>
              <a:t>Without an intelligent AI assistant, providers miss declining trends, leading to poor health outcomes, increased hospitalizations, and $529B annual costs globally.</a:t>
            </a:r>
          </a:p>
          <a:p>
            <a:endParaRPr lang="en-IN" sz="20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C57FE32-8AA8-E540-E0AA-C9737C71A0E2}"/>
              </a:ext>
            </a:extLst>
          </p:cNvPr>
          <p:cNvSpPr txBox="1"/>
          <p:nvPr/>
        </p:nvSpPr>
        <p:spPr>
          <a:xfrm>
            <a:off x="0" y="447690"/>
            <a:ext cx="12192000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000" b="1" dirty="0"/>
              <a:t>Problem statement</a:t>
            </a:r>
            <a:r>
              <a:rPr lang="en-US" sz="2400" b="1" dirty="0"/>
              <a:t>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7A64CCA-ED49-69BC-3595-2C1CBD5E6D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5842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/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244C99C-C879-4B03-F7F7-7306F7D33083}"/>
              </a:ext>
            </a:extLst>
          </p:cNvPr>
          <p:cNvSpPr txBox="1"/>
          <p:nvPr/>
        </p:nvSpPr>
        <p:spPr>
          <a:xfrm>
            <a:off x="1005840" y="1584102"/>
            <a:ext cx="1026871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An </a:t>
            </a:r>
            <a:r>
              <a:rPr lang="en-IN" sz="2000" b="1" dirty="0"/>
              <a:t>AI‑Assisted Medication Adherence Monitoring System</a:t>
            </a:r>
            <a:r>
              <a:rPr lang="en-IN" sz="2000" dirty="0"/>
              <a:t> built using </a:t>
            </a:r>
            <a:r>
              <a:rPr lang="en-IN" sz="2000" dirty="0" err="1"/>
              <a:t>LangFlow</a:t>
            </a:r>
            <a:r>
              <a:rPr lang="en-IN" sz="2000" dirty="0"/>
              <a:t> and IBM watsonx.ai.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Collects structured patient data including medication intake logs and refill history.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Uses </a:t>
            </a:r>
            <a:r>
              <a:rPr lang="en-IN" sz="2000" b="1" dirty="0"/>
              <a:t>three specialized AI agents</a:t>
            </a:r>
            <a:r>
              <a:rPr lang="en-IN" sz="2000" dirty="0"/>
              <a:t> </a:t>
            </a:r>
            <a:r>
              <a:rPr lang="en-IN" sz="2000" dirty="0" smtClean="0"/>
              <a:t>to:</a:t>
            </a:r>
          </a:p>
          <a:p>
            <a:r>
              <a:rPr lang="en-IN" sz="2000" dirty="0" smtClean="0"/>
              <a:t>    1. </a:t>
            </a:r>
            <a:r>
              <a:rPr lang="en-IN" sz="2000" dirty="0" err="1" smtClean="0"/>
              <a:t>Analyze</a:t>
            </a:r>
            <a:r>
              <a:rPr lang="en-IN" sz="2000" dirty="0" smtClean="0"/>
              <a:t> </a:t>
            </a:r>
            <a:r>
              <a:rPr lang="en-IN" sz="2000" dirty="0"/>
              <a:t>medication information</a:t>
            </a:r>
          </a:p>
          <a:p>
            <a:pPr lvl="1"/>
            <a:r>
              <a:rPr lang="en-IN" sz="2000" dirty="0" smtClean="0"/>
              <a:t>    2. Detect </a:t>
            </a:r>
            <a:r>
              <a:rPr lang="en-IN" sz="2000" dirty="0"/>
              <a:t>adherence risks</a:t>
            </a:r>
          </a:p>
          <a:p>
            <a:pPr lvl="1"/>
            <a:r>
              <a:rPr lang="en-IN" sz="2000" dirty="0" smtClean="0"/>
              <a:t>    3. Provide </a:t>
            </a:r>
            <a:r>
              <a:rPr lang="en-IN" sz="2000" dirty="0"/>
              <a:t>short, educational reminders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Integrates </a:t>
            </a:r>
            <a:r>
              <a:rPr lang="en-IN" sz="2000" b="1" dirty="0"/>
              <a:t>RAG (Search API + URL blocks)</a:t>
            </a:r>
            <a:r>
              <a:rPr lang="en-IN" sz="2000" dirty="0"/>
              <a:t> to ensure accurate, trusted educational insights.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000" dirty="0"/>
              <a:t>Generates </a:t>
            </a:r>
            <a:r>
              <a:rPr lang="en-IN" sz="2000" b="1" dirty="0"/>
              <a:t>clear, concise, non‑repetitive outputs</a:t>
            </a:r>
            <a:r>
              <a:rPr lang="en-IN" sz="2000" dirty="0"/>
              <a:t> for patient awareness.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F548320-B634-92CD-C520-43B25557F859}"/>
              </a:ext>
            </a:extLst>
          </p:cNvPr>
          <p:cNvSpPr txBox="1"/>
          <p:nvPr/>
        </p:nvSpPr>
        <p:spPr>
          <a:xfrm>
            <a:off x="893255" y="741143"/>
            <a:ext cx="4539190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Proposed solution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8EE1157-422B-2DEC-F7BF-0A06B973C9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A01B5799-6C2E-7FE4-A2C6-734DB0499C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>
            <a:extLst>
              <a:ext uri="{FF2B5EF4-FFF2-40B4-BE49-F238E27FC236}">
                <a16:creationId xmlns:a16="http://schemas.microsoft.com/office/drawing/2014/main" id="{4CB905EF-62C2-FD1F-CE05-FBD2CBBD3921}"/>
              </a:ext>
            </a:extLst>
          </p:cNvPr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6526727-ECCC-12A7-1A74-4C72030B01EA}"/>
              </a:ext>
            </a:extLst>
          </p:cNvPr>
          <p:cNvSpPr txBox="1"/>
          <p:nvPr/>
        </p:nvSpPr>
        <p:spPr>
          <a:xfrm>
            <a:off x="961644" y="1684258"/>
            <a:ext cx="1026871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Medication non‑adherence is a major challenge in chronic disease management.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Missed doses often go unnoticed until health conditions worsen.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Healthcare providers lack continuous visibility into daily medication intake.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Patients and caregivers need simple, understandable adherence feedback.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There is a need for an </a:t>
            </a:r>
            <a:r>
              <a:rPr lang="en-US" sz="2400" b="1" dirty="0"/>
              <a:t>assistive, non‑diagnostic AI system</a:t>
            </a:r>
            <a:r>
              <a:rPr lang="en-US" sz="2400" dirty="0"/>
              <a:t> to improve awareness and consistency.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9D9ED1-DFE2-2CB1-E07B-2D3C44A85C9C}"/>
              </a:ext>
            </a:extLst>
          </p:cNvPr>
          <p:cNvSpPr txBox="1"/>
          <p:nvPr/>
        </p:nvSpPr>
        <p:spPr>
          <a:xfrm>
            <a:off x="1034441" y="524940"/>
            <a:ext cx="549643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Need of project 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04F3E9D-0527-2FF2-E87C-9369E2B678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41395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2">
          <a:extLst>
            <a:ext uri="{FF2B5EF4-FFF2-40B4-BE49-F238E27FC236}">
              <a16:creationId xmlns:a16="http://schemas.microsoft.com/office/drawing/2014/main" id="{1D21EE38-4FEA-9D7F-68F1-831EDFE1FC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4">
            <a:extLst>
              <a:ext uri="{FF2B5EF4-FFF2-40B4-BE49-F238E27FC236}">
                <a16:creationId xmlns:a16="http://schemas.microsoft.com/office/drawing/2014/main" id="{68C1E71E-9159-FD3B-73D2-CC7380E7CB93}"/>
              </a:ext>
            </a:extLst>
          </p:cNvPr>
          <p:cNvSpPr/>
          <p:nvPr/>
        </p:nvSpPr>
        <p:spPr>
          <a:xfrm>
            <a:off x="324894" y="4502602"/>
            <a:ext cx="2328056" cy="18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81273CA-7EF7-F715-EF93-66F231F3ABD1}"/>
              </a:ext>
            </a:extLst>
          </p:cNvPr>
          <p:cNvSpPr txBox="1"/>
          <p:nvPr/>
        </p:nvSpPr>
        <p:spPr>
          <a:xfrm>
            <a:off x="1005840" y="1584102"/>
            <a:ext cx="1026871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Patients</a:t>
            </a:r>
            <a:r>
              <a:rPr lang="en-US" sz="2800" dirty="0"/>
              <a:t> with chronic diseases who take long‑term medications.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 smtClean="0"/>
              <a:t>Caregivers</a:t>
            </a:r>
            <a:r>
              <a:rPr lang="en-US" sz="2800" dirty="0"/>
              <a:t> managing medication routines for elderly or dependent patients.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Healthcare providers</a:t>
            </a:r>
            <a:r>
              <a:rPr lang="en-US" sz="2800" dirty="0"/>
              <a:t> for adherence awareness (non‑clinical use).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Hospitals &amp; clinics</a:t>
            </a:r>
            <a:r>
              <a:rPr lang="en-US" sz="2800" dirty="0"/>
              <a:t> for patient education support systems.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 dirty="0"/>
              <a:t>Health‑tech platforms</a:t>
            </a:r>
            <a:r>
              <a:rPr lang="en-US" sz="2800" dirty="0"/>
              <a:t> integrating adherence monitoring tools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987C414-2D49-9E5D-A5D6-CF94524B9BE5}"/>
              </a:ext>
            </a:extLst>
          </p:cNvPr>
          <p:cNvSpPr txBox="1"/>
          <p:nvPr/>
        </p:nvSpPr>
        <p:spPr>
          <a:xfrm>
            <a:off x="1034441" y="524940"/>
            <a:ext cx="5496434" cy="46166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400" b="1" dirty="0"/>
              <a:t>End user of project</a:t>
            </a:r>
            <a:endParaRPr lang="en-US" sz="24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899F497-8CBE-8DC8-B6F2-DCAEF5D366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11765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7C2A09DE-0AE2-AA94-B2C1-84FDBDB9DC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1FBD4A-3273-E454-091D-D5B0678FC299}"/>
              </a:ext>
            </a:extLst>
          </p:cNvPr>
          <p:cNvSpPr txBox="1"/>
          <p:nvPr/>
        </p:nvSpPr>
        <p:spPr>
          <a:xfrm>
            <a:off x="777240" y="332233"/>
            <a:ext cx="71231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Technology Used</a:t>
            </a:r>
            <a:endParaRPr lang="en-IN" sz="2800" b="1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A7608B5-9906-EFCF-959A-E89FC2E3EE19}"/>
              </a:ext>
            </a:extLst>
          </p:cNvPr>
          <p:cNvSpPr txBox="1"/>
          <p:nvPr/>
        </p:nvSpPr>
        <p:spPr>
          <a:xfrm>
            <a:off x="624840" y="1071801"/>
            <a:ext cx="10515600" cy="4801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/>
              <a:t>Langflow</a:t>
            </a:r>
            <a:r>
              <a:rPr lang="en-US" sz="1800" b="1" dirty="0"/>
              <a:t> Platform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/>
              <a:t>Langflow</a:t>
            </a:r>
            <a:r>
              <a:rPr lang="en-US" sz="1800" b="1" dirty="0"/>
              <a:t> components name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IBM Watson.ai,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 Agent(3),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Chat input ,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Chat output,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Search.ai and </a:t>
            </a:r>
          </a:p>
          <a:p>
            <a:pPr marL="285750" lvl="1" indent="-285750">
              <a:buFont typeface="Wingdings" panose="05000000000000000000" pitchFamily="2" charset="2"/>
              <a:buChar char="Ø"/>
            </a:pPr>
            <a:r>
              <a:rPr lang="en-US" sz="1800" dirty="0"/>
              <a:t>URL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IBM </a:t>
            </a:r>
            <a:r>
              <a:rPr lang="en-US" sz="1800" b="1" dirty="0" err="1"/>
              <a:t>Grainte</a:t>
            </a:r>
            <a:r>
              <a:rPr lang="en-US" sz="1800" b="1" dirty="0"/>
              <a:t> model – </a:t>
            </a:r>
            <a:r>
              <a:rPr lang="en-US" sz="1800" b="1" dirty="0" err="1"/>
              <a:t>ibm</a:t>
            </a:r>
            <a:r>
              <a:rPr lang="en-US" sz="1800" b="1" dirty="0"/>
              <a:t>/granite-3-8b-instruct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IBM Cloud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/>
              <a:t>RAG – Search.ai and URL</a:t>
            </a:r>
          </a:p>
          <a:p>
            <a:endParaRPr lang="en-US" sz="18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b="1" dirty="0" err="1"/>
              <a:t>Watsonx</a:t>
            </a:r>
            <a:endParaRPr lang="en-US" sz="1800"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D72C005-E1BD-D1EA-4A68-50937DBCE5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55993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18"/>
          <p:cNvSpPr/>
          <p:nvPr/>
        </p:nvSpPr>
        <p:spPr>
          <a:xfrm>
            <a:off x="1218724" y="475593"/>
            <a:ext cx="6444496" cy="704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57142"/>
              </a:lnSpc>
              <a:spcBef>
                <a:spcPts val="0"/>
              </a:spcBef>
              <a:spcAft>
                <a:spcPts val="0"/>
              </a:spcAft>
              <a:buClr>
                <a:srgbClr val="051D3A"/>
              </a:buClr>
              <a:buSzPts val="3500"/>
              <a:buFont typeface="Times New Roman"/>
              <a:buNone/>
            </a:pPr>
            <a:r>
              <a:rPr lang="en-US" sz="3500" b="1" i="0" u="none" strike="noStrike" cap="none" dirty="0">
                <a:solidFill>
                  <a:srgbClr val="051D3A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Novelty and Uniqueness</a:t>
            </a:r>
            <a:endParaRPr sz="3500" b="1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79" name="Google Shape;279;p18"/>
          <p:cNvSpPr/>
          <p:nvPr/>
        </p:nvSpPr>
        <p:spPr>
          <a:xfrm>
            <a:off x="1064264" y="1583562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Uses a </a:t>
            </a:r>
            <a:r>
              <a:rPr lang="en-US" sz="2000" b="1" dirty="0"/>
              <a:t>multi‑agent AI architecture</a:t>
            </a:r>
            <a:r>
              <a:rPr lang="en-US" sz="2000" dirty="0"/>
              <a:t>, each agent with a focused responsibility.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Strictly </a:t>
            </a:r>
            <a:r>
              <a:rPr lang="en-US" sz="2000" b="1" dirty="0"/>
              <a:t>assistive and non‑diagnostic</a:t>
            </a:r>
            <a:r>
              <a:rPr lang="en-US" sz="2000" dirty="0"/>
              <a:t>, ensuring ethical AI usage.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Short, structured, and patient‑friendly outputs — no long explanations.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RAG‑enabled responses using </a:t>
            </a:r>
            <a:r>
              <a:rPr lang="en-US" sz="2000" b="1" dirty="0"/>
              <a:t>real medication adherence best‑practice resources</a:t>
            </a:r>
            <a:r>
              <a:rPr lang="en-US" sz="20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UI generates </a:t>
            </a:r>
            <a:r>
              <a:rPr lang="en-US" sz="2000" b="1" dirty="0"/>
              <a:t>ready‑to‑use structured input</a:t>
            </a:r>
            <a:r>
              <a:rPr lang="en-US" sz="2000" dirty="0"/>
              <a:t> for </a:t>
            </a:r>
            <a:r>
              <a:rPr lang="en-US" sz="2000" dirty="0" err="1"/>
              <a:t>LangFlow</a:t>
            </a:r>
            <a:r>
              <a:rPr lang="en-US" sz="2000" dirty="0"/>
              <a:t> without manual formatting.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Prevents hallucination and repetition through strict agent separation.</a:t>
            </a:r>
          </a:p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0" name="Google Shape;280;p18"/>
          <p:cNvSpPr/>
          <p:nvPr/>
        </p:nvSpPr>
        <p:spPr>
          <a:xfrm>
            <a:off x="1218724" y="2660000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81" name="Google Shape;281;p18"/>
          <p:cNvSpPr/>
          <p:nvPr/>
        </p:nvSpPr>
        <p:spPr>
          <a:xfrm>
            <a:off x="1218724" y="3829113"/>
            <a:ext cx="7468553" cy="76604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pPr marL="0" marR="0" lvl="0" indent="0" algn="l" rtl="0">
              <a:lnSpc>
                <a:spcPct val="162162"/>
              </a:lnSpc>
              <a:spcBef>
                <a:spcPts val="0"/>
              </a:spcBef>
              <a:spcAft>
                <a:spcPts val="0"/>
              </a:spcAft>
              <a:buClr>
                <a:srgbClr val="2B3541"/>
              </a:buClr>
              <a:buSzPts val="1850"/>
              <a:buFont typeface="Times New Roman"/>
              <a:buNone/>
            </a:pPr>
            <a:endParaRPr sz="1850" b="0" i="0" u="none" strike="noStrike" cap="none" dirty="0"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76BD740-4294-408A-9014-7C75E9F5095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8" name="Google Shape;178;p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390555" y="1093113"/>
            <a:ext cx="8804051" cy="4704125"/>
          </a:xfrm>
          <a:prstGeom prst="rect">
            <a:avLst/>
          </a:prstGeom>
          <a:noFill/>
          <a:ln>
            <a:noFill/>
          </a:ln>
        </p:spPr>
      </p:pic>
      <p:sp>
        <p:nvSpPr>
          <p:cNvPr id="179" name="Google Shape;179;p7"/>
          <p:cNvSpPr txBox="1"/>
          <p:nvPr/>
        </p:nvSpPr>
        <p:spPr>
          <a:xfrm>
            <a:off x="1390555" y="344022"/>
            <a:ext cx="8207828" cy="4616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algn="ctr"/>
            <a:r>
              <a:rPr lang="en-US" sz="2400" b="1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Architecture</a:t>
            </a:r>
            <a:r>
              <a:rPr lang="en-US" sz="2400" b="1" i="0" u="none" strike="noStrike" cap="none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 </a:t>
            </a:r>
            <a:r>
              <a:rPr lang="en-US" sz="2400" b="1" dirty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B</a:t>
            </a:r>
            <a:r>
              <a:rPr lang="en-US" sz="2400" b="1" i="0" u="none" strike="noStrike" cap="none" dirty="0" smtClean="0">
                <a:solidFill>
                  <a:schemeClr val="dk1"/>
                </a:solidFill>
                <a:ea typeface="Calibri"/>
                <a:cs typeface="Calibri"/>
                <a:sym typeface="Calibri"/>
              </a:rPr>
              <a:t>lueprint</a:t>
            </a:r>
            <a:endParaRPr lang="en-US" sz="2400" b="1" dirty="0">
              <a:solidFill>
                <a:schemeClr val="dk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13F004CF-732B-B365-E320-17AD7B82A8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35797" y="6315517"/>
            <a:ext cx="11520407" cy="310052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630" y="828830"/>
            <a:ext cx="12046740" cy="520033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1891</TotalTime>
  <Words>504</Words>
  <Application>Microsoft Office PowerPoint</Application>
  <PresentationFormat>Widescreen</PresentationFormat>
  <Paragraphs>176</Paragraphs>
  <Slides>16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Arial</vt:lpstr>
      <vt:lpstr>Calibri</vt:lpstr>
      <vt:lpstr>Times New Roman</vt:lpstr>
      <vt:lpstr>Wingdings</vt:lpstr>
      <vt:lpstr>Office Theme</vt:lpstr>
      <vt:lpstr>Agentic AI Hackathon: Building Intelligent Agents with IBM Granite and LangFlow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Manda Anirudh</dc:creator>
  <cp:lastModifiedBy>Lenovo</cp:lastModifiedBy>
  <cp:revision>124</cp:revision>
  <dcterms:created xsi:type="dcterms:W3CDTF">2025-07-08T05:06:56Z</dcterms:created>
  <dcterms:modified xsi:type="dcterms:W3CDTF">2026-02-02T05:14:25Z</dcterms:modified>
</cp:coreProperties>
</file>